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384" r:id="rId4"/>
    <p:sldId id="380" r:id="rId5"/>
    <p:sldId id="256" r:id="rId6"/>
    <p:sldId id="382" r:id="rId7"/>
    <p:sldId id="386" r:id="rId8"/>
    <p:sldId id="258" r:id="rId9"/>
    <p:sldId id="259" r:id="rId10"/>
    <p:sldId id="260" r:id="rId11"/>
    <p:sldId id="257" r:id="rId1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90" y="342"/>
      </p:cViewPr>
      <p:guideLst>
        <p:guide orient="horz" pos="225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83417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2392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9481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33783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27011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2906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7080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2681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3599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38188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218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4058D-FF8B-406D-A8DD-D7606B11493F}" type="datetimeFigureOut">
              <a:rPr lang="et-EE" smtClean="0"/>
              <a:t>10.12.2025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6E977-FA2C-4101-B3BD-B5CEF0CB24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88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E23C31-20FA-1F08-856C-9374F77E0D4C}"/>
              </a:ext>
            </a:extLst>
          </p:cNvPr>
          <p:cNvSpPr txBox="1"/>
          <p:nvPr/>
        </p:nvSpPr>
        <p:spPr>
          <a:xfrm>
            <a:off x="1473199" y="2599603"/>
            <a:ext cx="902546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t-EE" sz="4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Põllumajanduskultuuride </a:t>
            </a:r>
            <a:br>
              <a:rPr lang="et-EE" sz="4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t-EE" sz="4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geneetilise ressursi programm</a:t>
            </a:r>
          </a:p>
        </p:txBody>
      </p: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D588B3BC-D78B-FA57-8D72-25443FEE6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3152" y="503712"/>
            <a:ext cx="3465753" cy="805421"/>
          </a:xfrm>
          <a:prstGeom prst="rect">
            <a:avLst/>
          </a:prstGeom>
        </p:spPr>
      </p:pic>
      <p:sp>
        <p:nvSpPr>
          <p:cNvPr id="5" name="AutoShape 2" descr="Eesti Maaülikooli logo">
            <a:extLst>
              <a:ext uri="{FF2B5EF4-FFF2-40B4-BE49-F238E27FC236}">
                <a16:creationId xmlns:a16="http://schemas.microsoft.com/office/drawing/2014/main" id="{50CE27EF-BCD1-C59F-BA28-640BEC0B12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t-EE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3D9707C-C9F5-14A6-E4EF-FCC104475BA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04752" y="339318"/>
            <a:ext cx="2508863" cy="6160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E949EE6-AEB3-B92F-B184-6DD385162F9B}"/>
              </a:ext>
            </a:extLst>
          </p:cNvPr>
          <p:cNvSpPr txBox="1"/>
          <p:nvPr/>
        </p:nvSpPr>
        <p:spPr>
          <a:xfrm>
            <a:off x="4224163" y="903174"/>
            <a:ext cx="30378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t-EE" sz="1400" dirty="0">
                <a:solidFill>
                  <a:srgbClr val="00666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Polli Aiandusuuringute Keskus</a:t>
            </a:r>
          </a:p>
        </p:txBody>
      </p:sp>
      <p:pic>
        <p:nvPicPr>
          <p:cNvPr id="13" name="Picture 12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2D17CEA6-A18C-452E-A162-CB40B67D4B9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03026" y="339318"/>
            <a:ext cx="2845096" cy="96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100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FA5B20-AD11-A583-0C24-A51B6D83DACB}"/>
              </a:ext>
            </a:extLst>
          </p:cNvPr>
          <p:cNvSpPr txBox="1"/>
          <p:nvPr/>
        </p:nvSpPr>
        <p:spPr>
          <a:xfrm>
            <a:off x="825500" y="1675474"/>
            <a:ext cx="978746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Programmi täitmist koordineerib Maaeluministeerium.</a:t>
            </a:r>
          </a:p>
          <a:p>
            <a:endParaRPr lang="et-EE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Maaeluministeerium sõlmib programmi täitjatega lepingud/tellimiskirja ettenähtud tööde elluviimiseks ja kontrollib nende täitmist. </a:t>
            </a:r>
          </a:p>
          <a:p>
            <a:endParaRPr lang="et-EE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 Programmi täitmisel osalevad asutused esitavad Maaeluministeeriumile aastaaruande aruandeaastale järgneva aasta 15. jaanuariks (lisa 4).</a:t>
            </a:r>
          </a:p>
          <a:p>
            <a:endParaRPr lang="et-EE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Programmi täitmist hindab Sordiaretuse ja geneetilise ressursi nõukogu, mille koosseisu ja töökorra kinnitab maaeluminister käskkirjaga. </a:t>
            </a:r>
            <a:r>
              <a:rPr lang="et-EE" dirty="0">
                <a:highlight>
                  <a:srgbClr val="FFFF00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Nõukogu korraldab 2025. aastal programmi täitmise hindamiseks ja uue perioodi ettevalmistamiseks hindamise. </a:t>
            </a:r>
          </a:p>
          <a:p>
            <a:endParaRPr lang="et-EE" dirty="0">
              <a:highlight>
                <a:srgbClr val="FFFF00"/>
              </a:highligh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 Nõukogu vaatab programmi üle kord aastas ja esitab maaeluministrile ettepanekud programmi täiendamiseks, muutmiseks ja pikendamiseks.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9E4E59-96FB-120E-FF69-20BD739B1AE0}"/>
              </a:ext>
            </a:extLst>
          </p:cNvPr>
          <p:cNvSpPr txBox="1"/>
          <p:nvPr/>
        </p:nvSpPr>
        <p:spPr>
          <a:xfrm>
            <a:off x="1964267" y="289678"/>
            <a:ext cx="750993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t-EE" sz="3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 programm</a:t>
            </a:r>
          </a:p>
          <a:p>
            <a:pPr algn="ctr"/>
            <a:r>
              <a:rPr lang="et-EE" sz="3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 Programmi juhtimisstruktuur</a:t>
            </a:r>
          </a:p>
        </p:txBody>
      </p:sp>
    </p:spTree>
    <p:extLst>
      <p:ext uri="{BB962C8B-B14F-4D97-AF65-F5344CB8AC3E}">
        <p14:creationId xmlns:p14="http://schemas.microsoft.com/office/powerpoint/2010/main" val="907264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5460" y="521267"/>
            <a:ext cx="82451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Taimede geneetiliste ressursside Euroopa strateegia põhieesmärgid 2030. aastaks</a:t>
            </a:r>
          </a:p>
          <a:p>
            <a:pPr>
              <a:spcAft>
                <a:spcPts val="0"/>
              </a:spcAft>
            </a:pPr>
            <a:endParaRPr lang="et-EE" sz="2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026" name="Picture 2" descr="http://www.genresbridge.eu/fileadmin/templates/Genres/Uploads/Images/NL3/PGR_strategy_LP_22_Nov_revised_-_Final_cover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80592" y="74140"/>
            <a:ext cx="3193514" cy="4561703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9512" y="1460836"/>
            <a:ext cx="84510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t-E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Oluliselt suurendada kultuurtaimede looduslike sugulasliikide (CWR) ja metsikute toidutaimede (WFP) inventeerimist.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Euroopa riigid viivad ellu riiklikke CWR ja WFP säilitamise strateegiaid.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Koduaedades leiduvate pärandsortide inventuur ja pikaajaline säilitamine.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Tugevdada ja laiendada </a:t>
            </a:r>
            <a:r>
              <a:rPr lang="et-EE" sz="2000" dirty="0" err="1"/>
              <a:t>AEGISt</a:t>
            </a:r>
            <a:r>
              <a:rPr lang="et-EE" sz="20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Põllumajanduskultuuride geneetiliste ressursside pikaajaline säilitamine koos juurdepääsu tagamisega.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Sihipärane uuringud säilikute </a:t>
            </a:r>
            <a:r>
              <a:rPr lang="et-EE" sz="2000" dirty="0" err="1"/>
              <a:t>fenotüüpiliste</a:t>
            </a:r>
            <a:r>
              <a:rPr lang="et-EE" sz="2000" dirty="0"/>
              <a:t> ja </a:t>
            </a:r>
            <a:r>
              <a:rPr lang="et-EE" sz="2000" dirty="0" err="1"/>
              <a:t>genotüüpiliste</a:t>
            </a:r>
            <a:r>
              <a:rPr lang="et-EE" sz="2000" dirty="0"/>
              <a:t> omaduste iseloomustamiseks ja hindamiseks.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Euroopa PGR säästva kasutamise edendamine.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dirty="0"/>
              <a:t>Geenipankades hoiustatud säilikute passiandmete ja kvaliteetsete fenotüübiandmete kogumine ning nende avalikkusele kättesaadavaks tegemine Euroopa andmebaasis EURISCO.</a:t>
            </a:r>
          </a:p>
        </p:txBody>
      </p:sp>
    </p:spTree>
    <p:extLst>
      <p:ext uri="{BB962C8B-B14F-4D97-AF65-F5344CB8AC3E}">
        <p14:creationId xmlns:p14="http://schemas.microsoft.com/office/powerpoint/2010/main" val="2813140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A422C6-47D9-B170-D76A-D8EF8D4E64A3}"/>
              </a:ext>
            </a:extLst>
          </p:cNvPr>
          <p:cNvSpPr txBox="1"/>
          <p:nvPr/>
        </p:nvSpPr>
        <p:spPr>
          <a:xfrm>
            <a:off x="977900" y="1769870"/>
            <a:ext cx="10236200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Kuni 1990ndad – N. I. </a:t>
            </a:r>
            <a:r>
              <a:rPr lang="et-EE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Vavilovi</a:t>
            </a: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-nimelises geneetiliste ressursside instituudis (VIR) Peterburis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   ja sordiaretajate kollektsioonides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t-EE" sz="1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1980ndad – mikrotaimede (</a:t>
            </a:r>
            <a:r>
              <a:rPr lang="et-EE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 </a:t>
            </a:r>
            <a:r>
              <a:rPr lang="et-EE" i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vitro</a:t>
            </a:r>
            <a:r>
              <a:rPr lang="et-EE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</a:t>
            </a: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kollektsioon Sakus (EVIKA), eelkõige kartul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t-EE" sz="1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1994 – koostöö Põhjamaade geenipangaga (nüüdne </a:t>
            </a:r>
            <a:r>
              <a:rPr lang="et-EE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NordGen</a:t>
            </a: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); 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Põhjamaade – Baltimaade töörühmad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t-EE" sz="1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1999 – Jõgeva Sordiaretuse Instituudi (METK) geenipanga (seemned) moodustamine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t-EE" sz="1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Alates 2002 – Geneetilise ressursi programmid (seemned, mikrotaimed, puuvilja- ja 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marjakultuurid, ilu- ja ravimtaimed):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2002 – 2006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2007 – 2013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2014 – 2020</a:t>
            </a:r>
            <a:b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2021 – 2027</a:t>
            </a:r>
          </a:p>
          <a:p>
            <a:endParaRPr lang="et-EE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F886A9-7455-888C-0B0E-9AD83D1EB76C}"/>
              </a:ext>
            </a:extLst>
          </p:cNvPr>
          <p:cNvSpPr txBox="1"/>
          <p:nvPr/>
        </p:nvSpPr>
        <p:spPr>
          <a:xfrm>
            <a:off x="1896533" y="618391"/>
            <a:ext cx="755226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t-EE" sz="3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Kronoloogia</a:t>
            </a:r>
          </a:p>
        </p:txBody>
      </p:sp>
    </p:spTree>
    <p:extLst>
      <p:ext uri="{BB962C8B-B14F-4D97-AF65-F5344CB8AC3E}">
        <p14:creationId xmlns:p14="http://schemas.microsoft.com/office/powerpoint/2010/main" val="624184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DA1456-E7AD-4ED3-F02A-9A6DF474096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865494" y="129397"/>
            <a:ext cx="5488685" cy="672860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247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07E07444-EF90-2BDF-10EF-BACBF09358AE}"/>
              </a:ext>
            </a:extLst>
          </p:cNvPr>
          <p:cNvSpPr txBox="1">
            <a:spLocks/>
          </p:cNvSpPr>
          <p:nvPr/>
        </p:nvSpPr>
        <p:spPr>
          <a:xfrm>
            <a:off x="807145" y="1739874"/>
            <a:ext cx="9972224" cy="2785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t-EE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Kollektsioonid:</a:t>
            </a:r>
          </a:p>
          <a:p>
            <a:pPr algn="l"/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Põllu- ja aiakultuuride seemned – </a:t>
            </a:r>
            <a:r>
              <a:rPr lang="et-EE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METKi</a:t>
            </a: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geenipank</a:t>
            </a:r>
          </a:p>
          <a:p>
            <a:pPr algn="l"/>
            <a:r>
              <a:rPr lang="et-EE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Meristeemtaimed</a:t>
            </a: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(kartul) – </a:t>
            </a:r>
            <a:r>
              <a:rPr lang="et-EE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METKi</a:t>
            </a:r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taimebiotehnoloogia osakond</a:t>
            </a:r>
          </a:p>
          <a:p>
            <a:pPr algn="l"/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Puuvilja- ja marjakultuurid – EMÜ Polli aiandusuuringute keskus</a:t>
            </a:r>
          </a:p>
          <a:p>
            <a:pPr algn="l"/>
            <a:r>
              <a:rPr lang="et-EE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Maitse-, ravim- ja dekoratiivtaimed – Tartu Ülikooli botaanikaaed</a:t>
            </a:r>
          </a:p>
          <a:p>
            <a:pPr algn="l"/>
            <a:endParaRPr lang="et-EE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3" name="Picture 2" descr="Kartuli säilikud meristeemtaimedena.jpg">
            <a:extLst>
              <a:ext uri="{FF2B5EF4-FFF2-40B4-BE49-F238E27FC236}">
                <a16:creationId xmlns:a16="http://schemas.microsoft.com/office/drawing/2014/main" id="{C59DC31E-0BDE-66C9-6E56-86A8C01C570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03846" y="4603347"/>
            <a:ext cx="2749822" cy="1923943"/>
          </a:xfrm>
          <a:prstGeom prst="roundRect">
            <a:avLst>
              <a:gd name="adj" fmla="val 16667"/>
            </a:avLst>
          </a:prstGeom>
          <a:ln w="3175"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pic>
        <p:nvPicPr>
          <p:cNvPr id="4" name="Picture 3" descr="ene">
            <a:extLst>
              <a:ext uri="{FF2B5EF4-FFF2-40B4-BE49-F238E27FC236}">
                <a16:creationId xmlns:a16="http://schemas.microsoft.com/office/drawing/2014/main" id="{35DE2CD5-31D9-364F-5BAD-7C1AC3C83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5048" y="4603347"/>
            <a:ext cx="2988937" cy="1942498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pic>
        <p:nvPicPr>
          <p:cNvPr id="5" name="Picture 4" descr="11 TYBA.JPG">
            <a:extLst>
              <a:ext uri="{FF2B5EF4-FFF2-40B4-BE49-F238E27FC236}">
                <a16:creationId xmlns:a16="http://schemas.microsoft.com/office/drawing/2014/main" id="{C807C1FF-E739-BFA1-2CC4-ED0A6CC4A62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105365" y="4584230"/>
            <a:ext cx="2729527" cy="1962176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pic>
        <p:nvPicPr>
          <p:cNvPr id="6" name="Picture 13" descr="U:\Geenipank\foto\pudelid.JPG">
            <a:extLst>
              <a:ext uri="{FF2B5EF4-FFF2-40B4-BE49-F238E27FC236}">
                <a16:creationId xmlns:a16="http://schemas.microsoft.com/office/drawing/2014/main" id="{2BA85F48-45FA-D9A6-4B17-CE3C756039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01547" y="4619853"/>
            <a:ext cx="2967564" cy="1890933"/>
          </a:xfrm>
          <a:prstGeom prst="roundRect">
            <a:avLst>
              <a:gd name="adj" fmla="val 16667"/>
            </a:avLst>
          </a:prstGeom>
          <a:ln w="3175"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FFB1137-15B6-75A9-1B46-CF94C28AF402}"/>
              </a:ext>
            </a:extLst>
          </p:cNvPr>
          <p:cNvSpPr/>
          <p:nvPr/>
        </p:nvSpPr>
        <p:spPr>
          <a:xfrm>
            <a:off x="807145" y="371413"/>
            <a:ext cx="997222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altLang="et-EE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Programm “Põllumajanduskultuuride geneetilise ressursi kogumine, säilitamine ja kasutamine” (alates 2002)</a:t>
            </a:r>
          </a:p>
        </p:txBody>
      </p:sp>
    </p:spTree>
    <p:extLst>
      <p:ext uri="{BB962C8B-B14F-4D97-AF65-F5344CB8AC3E}">
        <p14:creationId xmlns:p14="http://schemas.microsoft.com/office/powerpoint/2010/main" val="2385803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6674" y="1425766"/>
            <a:ext cx="10729784" cy="5166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t-EE" sz="2100" b="1" dirty="0">
                <a:latin typeface="CIDFont+F1"/>
                <a:ea typeface="Calibri" panose="020F0502020204030204" pitchFamily="34" charset="0"/>
              </a:rPr>
              <a:t>Bioloogilise mitmekesisuse konventsioon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</a:t>
            </a:r>
            <a:r>
              <a:rPr lang="et-EE" sz="2100" dirty="0">
                <a:latin typeface="CIDFont+F5"/>
                <a:ea typeface="Calibri" panose="020F0502020204030204" pitchFamily="34" charset="0"/>
              </a:rPr>
              <a:t>(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Convention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on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Biological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Diversity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, CBD), </a:t>
            </a:r>
            <a:br>
              <a:rPr lang="et-EE" sz="2100" dirty="0">
                <a:latin typeface="CIDFont+F1"/>
                <a:ea typeface="Calibri" panose="020F0502020204030204" pitchFamily="34" charset="0"/>
              </a:rPr>
            </a:br>
            <a:r>
              <a:rPr lang="et-EE" sz="2100" dirty="0">
                <a:latin typeface="CIDFont+F1"/>
                <a:ea typeface="Calibri" panose="020F0502020204030204" pitchFamily="34" charset="0"/>
              </a:rPr>
              <a:t>Eesti ratifitseeris 1994</a:t>
            </a:r>
            <a:br>
              <a:rPr lang="et-EE" sz="2100" dirty="0">
                <a:latin typeface="CIDFont+F1"/>
                <a:ea typeface="Calibri" panose="020F0502020204030204" pitchFamily="34" charset="0"/>
              </a:rPr>
            </a:br>
            <a:endParaRPr lang="et-EE" sz="2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t-EE" sz="2100" b="1" dirty="0">
                <a:latin typeface="CIDFont+F1"/>
                <a:ea typeface="Calibri" panose="020F0502020204030204" pitchFamily="34" charset="0"/>
              </a:rPr>
              <a:t>Rahvusvaheline põllumajanduskultuuride geneetiliste ressursside leping 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(International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Treaty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on Plant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Genetic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Resources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for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Food and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Agriculture</a:t>
            </a:r>
            <a:r>
              <a:rPr lang="et-EE" sz="2100" dirty="0">
                <a:latin typeface="CIDFont+F5"/>
                <a:ea typeface="Calibri" panose="020F0502020204030204" pitchFamily="34" charset="0"/>
              </a:rPr>
              <a:t>, 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ITPGRFA), Eesti allkirjastas 2004</a:t>
            </a:r>
            <a:br>
              <a:rPr lang="et-EE" sz="2100" dirty="0">
                <a:latin typeface="CIDFont+F1"/>
                <a:ea typeface="Calibri" panose="020F0502020204030204" pitchFamily="34" charset="0"/>
              </a:rPr>
            </a:br>
            <a:endParaRPr lang="et-EE" sz="2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t-EE" sz="2100" dirty="0">
                <a:latin typeface="CIDFont+F1"/>
                <a:ea typeface="Calibri" panose="020F0502020204030204" pitchFamily="34" charset="0"/>
              </a:rPr>
              <a:t>FAO põllumajanduskultuuride geneetiliste ressursside komisjoni (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Commission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on Plant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Genetic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Resources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for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Food and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Agriculture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, CGRFA) kinnitatud </a:t>
            </a:r>
            <a:r>
              <a:rPr lang="et-EE" sz="2100" b="1" dirty="0">
                <a:latin typeface="CIDFont+F1"/>
                <a:ea typeface="Calibri" panose="020F0502020204030204" pitchFamily="34" charset="0"/>
              </a:rPr>
              <a:t>põllumajanduskultuuride geneetiliste ressursside säilitamise ja säästva kasutamise teine globaalne tegevuskava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(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Second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Global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Plan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of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Action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for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Plant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Genetic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Resources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for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Food and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Agriculture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,</a:t>
            </a:r>
            <a:br>
              <a:rPr lang="et-EE" sz="2100" dirty="0">
                <a:latin typeface="CIDFont+F1"/>
                <a:ea typeface="Calibri" panose="020F0502020204030204" pitchFamily="34" charset="0"/>
              </a:rPr>
            </a:br>
            <a:r>
              <a:rPr lang="et-EE" sz="2100" dirty="0">
                <a:latin typeface="CIDFont+F1"/>
                <a:ea typeface="Calibri" panose="020F0502020204030204" pitchFamily="34" charset="0"/>
              </a:rPr>
              <a:t> 2. GPA, 2011)</a:t>
            </a:r>
          </a:p>
          <a:p>
            <a:pPr marL="342900" lvl="0" indent="-342900">
              <a:lnSpc>
                <a:spcPct val="10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t-EE" sz="2100" dirty="0">
              <a:latin typeface="CIDFont+F1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t-EE" sz="2100" b="1" dirty="0">
                <a:latin typeface="CIDFont+F1"/>
                <a:ea typeface="Calibri" panose="020F0502020204030204" pitchFamily="34" charset="0"/>
              </a:rPr>
              <a:t>Taimede geneetiliste ressursside Euroopa strateegia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 (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Plant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Genetic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Resources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Strategy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for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 </a:t>
            </a:r>
            <a:r>
              <a:rPr lang="et-EE" sz="2100" dirty="0" err="1">
                <a:latin typeface="CIDFont+F1"/>
                <a:ea typeface="Calibri" panose="020F0502020204030204" pitchFamily="34" charset="0"/>
              </a:rPr>
              <a:t>Europe</a:t>
            </a:r>
            <a:r>
              <a:rPr lang="et-EE" sz="2100" dirty="0">
                <a:latin typeface="CIDFont+F1"/>
                <a:ea typeface="Calibri" panose="020F0502020204030204" pitchFamily="34" charset="0"/>
              </a:rPr>
              <a:t>, 2021)</a:t>
            </a:r>
            <a:endParaRPr lang="et-EE" sz="2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t-EE" sz="2100" dirty="0">
                <a:solidFill>
                  <a:srgbClr val="1F497D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</a:rPr>
              <a:t> </a:t>
            </a:r>
            <a:endParaRPr lang="et-EE" sz="21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3513" y="377946"/>
            <a:ext cx="1025610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t-EE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Põllumajanduskultuuride geneetilise ressursi programmiga täidetakse Eesti Vabariigile </a:t>
            </a:r>
            <a:r>
              <a:rPr lang="et-EE" sz="2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välislepingutest</a:t>
            </a:r>
            <a:r>
              <a:rPr lang="et-EE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tulenevaid kohustusi:</a:t>
            </a:r>
          </a:p>
        </p:txBody>
      </p:sp>
    </p:spTree>
    <p:extLst>
      <p:ext uri="{BB962C8B-B14F-4D97-AF65-F5344CB8AC3E}">
        <p14:creationId xmlns:p14="http://schemas.microsoft.com/office/powerpoint/2010/main" val="2514561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AF2D64-2C97-A610-F0C7-4C64B329651B}"/>
              </a:ext>
            </a:extLst>
          </p:cNvPr>
          <p:cNvSpPr/>
          <p:nvPr/>
        </p:nvSpPr>
        <p:spPr>
          <a:xfrm>
            <a:off x="1687430" y="219205"/>
            <a:ext cx="86158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t-EE" sz="3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Põllumajanduse ja kalanduse valdkonna arengukava aastani 2030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0C898A-EDD9-7FE1-01EB-C534AD01F23A}"/>
              </a:ext>
            </a:extLst>
          </p:cNvPr>
          <p:cNvSpPr txBox="1"/>
          <p:nvPr/>
        </p:nvSpPr>
        <p:spPr>
          <a:xfrm>
            <a:off x="473014" y="1471716"/>
            <a:ext cx="1090378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dirty="0"/>
              <a:t>107. Sordiaretuse aluseks on Eesti </a:t>
            </a:r>
            <a:r>
              <a:rPr lang="et-EE" b="1" dirty="0"/>
              <a:t>põllumajanduskultuuride</a:t>
            </a:r>
            <a:r>
              <a:rPr lang="et-EE" dirty="0"/>
              <a:t> </a:t>
            </a:r>
            <a:r>
              <a:rPr lang="et-EE" b="1" dirty="0"/>
              <a:t>geneetiline ressurss, mida kogutakse, uuritakse ning säilitatakse geenipangas ja kollektsioonaedades</a:t>
            </a:r>
            <a:r>
              <a:rPr lang="et-EE" dirty="0"/>
              <a:t>. See tagab kohaliku geneetilise mitmekesisuse ja ka kultuuripärandi säilimise ning kindlustab võimaluse taastada põllumajandustootmine olukorras, kui taimekahjustajate või muude keskkonnategurite tagajärjel on tekkinud kahjud. </a:t>
            </a:r>
            <a:r>
              <a:rPr lang="et-EE" b="1" dirty="0"/>
              <a:t>Geneetilist ressurssi kasutatakse teadus- ja arendustegevuses</a:t>
            </a:r>
            <a:r>
              <a:rPr lang="et-EE" dirty="0"/>
              <a:t>, sh sordiaretuses, kuid seni on vähe tegeletud põllumajanduskultuuride metsikute sugulasliikide ja rahvaselektsioonisortide säilitamise, uurimise ja kasutamisega.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EA1CB5-A127-50FA-0030-CC1214F97AC3}"/>
              </a:ext>
            </a:extLst>
          </p:cNvPr>
          <p:cNvSpPr txBox="1"/>
          <p:nvPr/>
        </p:nvSpPr>
        <p:spPr>
          <a:xfrm>
            <a:off x="473014" y="3435350"/>
            <a:ext cx="1104468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dirty="0"/>
              <a:t>122. Nii sordiaretuses ja teadustöös kasutamiseks kui ka potentsiaalse majandusliku kasuga tootmiseks ja ka kultuuripärandi hoidmiseks tuleb jätkuvalt panustada põllumajanduskultuuride, nende metsikute sugulasliikide ja rahvaselektsioonisortide </a:t>
            </a:r>
            <a:r>
              <a:rPr lang="et-EE" b="1" dirty="0"/>
              <a:t>geneetilise ressursi </a:t>
            </a:r>
            <a:r>
              <a:rPr lang="et-EE" b="1" i="1" dirty="0" err="1"/>
              <a:t>ex</a:t>
            </a:r>
            <a:r>
              <a:rPr lang="et-EE" b="1" i="1" dirty="0"/>
              <a:t> situ </a:t>
            </a:r>
            <a:r>
              <a:rPr lang="et-EE" b="1" dirty="0"/>
              <a:t>ja </a:t>
            </a:r>
            <a:r>
              <a:rPr lang="et-EE" b="1" i="1" dirty="0"/>
              <a:t>in situ </a:t>
            </a:r>
            <a:r>
              <a:rPr lang="et-EE" b="1" dirty="0"/>
              <a:t>säilitamisse, uurimisse ja kasutamise laiendamisse</a:t>
            </a:r>
            <a:r>
              <a:rPr lang="et-EE" dirty="0"/>
              <a:t>. Kultuuripärandi ja geneetilise mitmekesisuse seisukohast oluliste kohalike sortide puhul tuleb toetada nende kasutuses hoidmist. /…/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9F9CCF-8415-4322-53C5-B0140CF81FFE}"/>
              </a:ext>
            </a:extLst>
          </p:cNvPr>
          <p:cNvSpPr txBox="1"/>
          <p:nvPr/>
        </p:nvSpPr>
        <p:spPr>
          <a:xfrm>
            <a:off x="473014" y="5121987"/>
            <a:ext cx="1104468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dirty="0"/>
              <a:t>240. Endiselt on oluline jätkata pikaajaliste valdkondlike teadus- ja arendusprogrammidega (nt rakendusuuringud, sordiaretus, </a:t>
            </a:r>
            <a:r>
              <a:rPr lang="et-EE" b="1" dirty="0"/>
              <a:t>põllumajanduskultuuride geneetiliste ressursside säilitamine</a:t>
            </a:r>
            <a:r>
              <a:rPr lang="et-EE" dirty="0"/>
              <a:t>), mis tagavad valdkonna eripära arvestades stabiilse rahastuse. </a:t>
            </a:r>
          </a:p>
        </p:txBody>
      </p:sp>
    </p:spTree>
    <p:extLst>
      <p:ext uri="{BB962C8B-B14F-4D97-AF65-F5344CB8AC3E}">
        <p14:creationId xmlns:p14="http://schemas.microsoft.com/office/powerpoint/2010/main" val="236569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CF8B3A6-2C5D-8AB3-311E-44B53E3A1B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100635"/>
              </p:ext>
            </p:extLst>
          </p:nvPr>
        </p:nvGraphicFramePr>
        <p:xfrm>
          <a:off x="298383" y="385011"/>
          <a:ext cx="11386685" cy="63622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0291">
                  <a:extLst>
                    <a:ext uri="{9D8B030D-6E8A-4147-A177-3AD203B41FA5}">
                      <a16:colId xmlns:a16="http://schemas.microsoft.com/office/drawing/2014/main" val="2114596988"/>
                    </a:ext>
                  </a:extLst>
                </a:gridCol>
                <a:gridCol w="7076394">
                  <a:extLst>
                    <a:ext uri="{9D8B030D-6E8A-4147-A177-3AD203B41FA5}">
                      <a16:colId xmlns:a16="http://schemas.microsoft.com/office/drawing/2014/main" val="3206479550"/>
                    </a:ext>
                  </a:extLst>
                </a:gridCol>
              </a:tblGrid>
              <a:tr h="7602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600" b="1" u="none" strike="noStrike" dirty="0">
                          <a:effectLst/>
                        </a:rPr>
                        <a:t>ÜRO ja Eesti </a:t>
                      </a:r>
                      <a:r>
                        <a:rPr lang="fi-FI" sz="1600" b="1" u="none" strike="noStrike" dirty="0" err="1">
                          <a:effectLst/>
                        </a:rPr>
                        <a:t>säästva</a:t>
                      </a:r>
                      <a:r>
                        <a:rPr lang="fi-FI" sz="1600" b="1" u="none" strike="noStrike" dirty="0">
                          <a:effectLst/>
                        </a:rPr>
                        <a:t> </a:t>
                      </a:r>
                      <a:r>
                        <a:rPr lang="fi-FI" sz="1600" b="1" u="none" strike="noStrike" dirty="0" err="1">
                          <a:effectLst/>
                        </a:rPr>
                        <a:t>arengu</a:t>
                      </a:r>
                      <a:r>
                        <a:rPr lang="fi-FI" sz="1600" b="1" u="none" strike="noStrike" dirty="0">
                          <a:effectLst/>
                        </a:rPr>
                        <a:t> </a:t>
                      </a:r>
                      <a:r>
                        <a:rPr lang="fi-FI" sz="1600" b="1" u="none" strike="noStrike" dirty="0" err="1">
                          <a:effectLst/>
                        </a:rPr>
                        <a:t>üldeesmärgid</a:t>
                      </a:r>
                      <a:r>
                        <a:rPr lang="fi-FI" sz="1600" b="1" u="none" strike="noStrike" dirty="0">
                          <a:effectLst/>
                        </a:rPr>
                        <a:t> 2030 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2" marR="6842" marT="684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1600" b="1" u="none" strike="noStrike" dirty="0" err="1">
                          <a:effectLst/>
                        </a:rPr>
                        <a:t>PõKa</a:t>
                      </a:r>
                      <a:r>
                        <a:rPr lang="et-EE" sz="1600" b="1" u="none" strike="noStrike" dirty="0">
                          <a:effectLst/>
                        </a:rPr>
                        <a:t> 2030 eesmärgid ja tegevussuunad, mis toetavad ÜRO ja Eesti säästva arengu </a:t>
                      </a:r>
                      <a:r>
                        <a:rPr lang="et-EE" sz="1600" b="1" u="none" strike="noStrike" dirty="0" err="1">
                          <a:effectLst/>
                        </a:rPr>
                        <a:t>üld</a:t>
                      </a:r>
                      <a:r>
                        <a:rPr lang="et-EE" sz="1600" b="1" u="none" strike="noStrike" dirty="0">
                          <a:effectLst/>
                        </a:rPr>
                        <a:t>- ja alaeesmärkide saavutamist </a:t>
                      </a:r>
                      <a:endParaRPr lang="et-E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2" marR="6842" marT="6842" marB="0" anchor="b"/>
                </a:tc>
                <a:extLst>
                  <a:ext uri="{0D108BD9-81ED-4DB2-BD59-A6C34878D82A}">
                    <a16:rowId xmlns:a16="http://schemas.microsoft.com/office/drawing/2014/main" val="1687576137"/>
                  </a:ext>
                </a:extLst>
              </a:tr>
              <a:tr h="259093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t-EE" sz="1400" u="none" strike="noStrike" dirty="0">
                          <a:effectLst/>
                        </a:rPr>
                        <a:t>2. Toiduga kindlustatus: kaotada nälg, saavutada toiduga kindlustatus ja parem toitumine ning toetada säästvat põllumajandust.</a:t>
                      </a:r>
                      <a:endParaRPr lang="et-E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2" marR="6842" marT="6842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t-EE" sz="1400" u="none" strike="noStrike" dirty="0" err="1">
                          <a:effectLst/>
                        </a:rPr>
                        <a:t>PõKa</a:t>
                      </a:r>
                      <a:r>
                        <a:rPr lang="et-EE" sz="1400" u="none" strike="noStrike" dirty="0">
                          <a:effectLst/>
                        </a:rPr>
                        <a:t> 2030 suunad 1-8 aitavad otseselt kaasa 2. </a:t>
                      </a:r>
                      <a:r>
                        <a:rPr lang="et-EE" sz="1400" u="none" strike="noStrike" dirty="0" err="1">
                          <a:effectLst/>
                        </a:rPr>
                        <a:t>üldeesmärgi</a:t>
                      </a:r>
                      <a:r>
                        <a:rPr lang="et-EE" sz="1400" u="none" strike="noStrike" dirty="0">
                          <a:effectLst/>
                        </a:rPr>
                        <a:t> saavutamisele Eesti kontekstis, sh: suunad 1-5, 7 ja 8 aitavad tagada ohutu ja piisava toidu; suunad 4-8 põllumajanduse tootlikkuse ja ÜRO tasandil esile toodud väikeste toidutootjate (sh peretalud, kalurid) sissetulekute tõstmise tagades nende juurdepääsu maale, teadmistele ning finantsteenustele; suunad 1–7 tagavad mullastiku kaitse, mahepõllumajanduse toodangu kasvu ning taimekaitsevahendite ja väetiste kasutamise järelevalve; suunad 4 ja 7 kliimamuutustega arvestava taime- ja tõuaretuse, </a:t>
                      </a:r>
                      <a:r>
                        <a:rPr lang="et-EE" sz="1400" b="1" u="none" strike="noStrike" dirty="0">
                          <a:effectLst/>
                        </a:rPr>
                        <a:t>sh kohalike taimesortide ja </a:t>
                      </a:r>
                      <a:r>
                        <a:rPr lang="et-EE" sz="1400" b="1" u="none" strike="noStrike" dirty="0" err="1">
                          <a:effectLst/>
                        </a:rPr>
                        <a:t>põlistõugude</a:t>
                      </a:r>
                      <a:r>
                        <a:rPr lang="et-EE" sz="1400" b="1" u="none" strike="noStrike" dirty="0">
                          <a:effectLst/>
                        </a:rPr>
                        <a:t> geneetilise mitmekesisuse kaitse</a:t>
                      </a:r>
                      <a:r>
                        <a:rPr lang="et-EE" sz="1400" u="none" strike="noStrike" dirty="0">
                          <a:effectLst/>
                        </a:rPr>
                        <a:t>; ning suunad 5-8 toetavad arengukoostöö meetmeid, nt koolitused ja messid (vt </a:t>
                      </a:r>
                      <a:r>
                        <a:rPr lang="et-EE" sz="1400" u="none" strike="noStrike" dirty="0" err="1">
                          <a:effectLst/>
                        </a:rPr>
                        <a:t>ptk</a:t>
                      </a:r>
                      <a:r>
                        <a:rPr lang="et-EE" sz="1400" u="none" strike="noStrike" dirty="0">
                          <a:effectLst/>
                        </a:rPr>
                        <a:t> 5.2.5).</a:t>
                      </a:r>
                      <a:endParaRPr lang="et-E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2" marR="6842" marT="6842" marB="0" anchor="ctr"/>
                </a:tc>
                <a:extLst>
                  <a:ext uri="{0D108BD9-81ED-4DB2-BD59-A6C34878D82A}">
                    <a16:rowId xmlns:a16="http://schemas.microsoft.com/office/drawing/2014/main" val="3648794963"/>
                  </a:ext>
                </a:extLst>
              </a:tr>
              <a:tr h="3011088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t-EE" sz="1400" u="none" strike="noStrike" dirty="0">
                          <a:effectLst/>
                        </a:rPr>
                        <a:t>15. Maa ökosüsteemid: kaitsta ja taastada maismaa ökosüsteeme, propageerida nende säästvat kasutamist; majandada metsi säästvalt, võidelda </a:t>
                      </a:r>
                      <a:r>
                        <a:rPr lang="et-EE" sz="1400" u="none" strike="noStrike" dirty="0" err="1">
                          <a:effectLst/>
                        </a:rPr>
                        <a:t>kõrbestumisega</a:t>
                      </a:r>
                      <a:r>
                        <a:rPr lang="et-EE" sz="1400" u="none" strike="noStrike" dirty="0">
                          <a:effectLst/>
                        </a:rPr>
                        <a:t> ning peatada pinnase halvenemine ja bioloogilise mitmekesisuse hävimine. </a:t>
                      </a:r>
                      <a:endParaRPr lang="et-E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2" marR="6842" marT="6842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t-EE" sz="1400" u="none" strike="noStrike" dirty="0">
                          <a:effectLst/>
                        </a:rPr>
                        <a:t>15. Maa ökosüsteemid: kaitsta ja taastada maismaa ökosüsteeme, propageerida nende säästvat kasutamist; majandada metsi säästvalt, võidelda </a:t>
                      </a:r>
                      <a:r>
                        <a:rPr lang="et-EE" sz="1400" u="none" strike="noStrike" dirty="0" err="1">
                          <a:effectLst/>
                        </a:rPr>
                        <a:t>kõrbestumisega</a:t>
                      </a:r>
                      <a:r>
                        <a:rPr lang="et-EE" sz="1400" u="none" strike="noStrike" dirty="0">
                          <a:effectLst/>
                        </a:rPr>
                        <a:t> ning peatada pinnase halvenemine ja bioloogilise mitmekesisuse hävimine. 15.üldeesmärgi saavutamisele aitavad Eestis kaasa </a:t>
                      </a:r>
                      <a:r>
                        <a:rPr lang="et-EE" sz="1400" u="none" strike="noStrike" dirty="0" err="1">
                          <a:effectLst/>
                        </a:rPr>
                        <a:t>PõKa</a:t>
                      </a:r>
                      <a:r>
                        <a:rPr lang="et-EE" sz="1400" u="none" strike="noStrike" dirty="0">
                          <a:effectLst/>
                        </a:rPr>
                        <a:t> 2030 tegevussuunad 1-7 järgmiste alaeesmärkide juures: a) tagada maismaaökosüsteemide ja sisemaa mageveeökosüsteemide ja ökosüsteemiteenuste kaitse, taastamine ja säästev kasutamine; sh ’taastada rikutud maa ja püüelda maailma poole, kus maad ei rikuta’; b</a:t>
                      </a:r>
                      <a:r>
                        <a:rPr lang="et-EE" sz="1400" b="1" u="none" strike="noStrike" dirty="0">
                          <a:effectLst/>
                        </a:rPr>
                        <a:t>) vähendada looduslike elupaikade seisundi ja bioloogilise mitmekesisuse halvenemist</a:t>
                      </a:r>
                      <a:r>
                        <a:rPr lang="et-EE" sz="1400" u="none" strike="noStrike" dirty="0">
                          <a:effectLst/>
                        </a:rPr>
                        <a:t>; c) </a:t>
                      </a:r>
                      <a:r>
                        <a:rPr lang="et-EE" sz="1400" b="1" u="none" strike="noStrike" dirty="0">
                          <a:effectLst/>
                        </a:rPr>
                        <a:t>toetada geneetiliste ressursside kasutamisest tuleneva kasu õiglast jaotust</a:t>
                      </a:r>
                      <a:r>
                        <a:rPr lang="et-EE" sz="1400" u="none" strike="noStrike" dirty="0">
                          <a:effectLst/>
                        </a:rPr>
                        <a:t>; d) vältida ja vähendada sissetungivate </a:t>
                      </a:r>
                      <a:r>
                        <a:rPr lang="et-EE" sz="1400" u="none" strike="noStrike" dirty="0" err="1">
                          <a:effectLst/>
                        </a:rPr>
                        <a:t>võõrliikide</a:t>
                      </a:r>
                      <a:r>
                        <a:rPr lang="et-EE" sz="1400" u="none" strike="noStrike" dirty="0">
                          <a:effectLst/>
                        </a:rPr>
                        <a:t> mõju; e) lisada ökosüsteemi ja bioloogilise mitmekesisuse mõisted arengukavadesse ning leida lisaraha ökosüsteemide kaitseks ja säästvaks kasutamiseks (vt ka </a:t>
                      </a:r>
                      <a:r>
                        <a:rPr lang="et-EE" sz="1400" u="none" strike="noStrike" dirty="0" err="1">
                          <a:effectLst/>
                        </a:rPr>
                        <a:t>ptk-id</a:t>
                      </a:r>
                      <a:r>
                        <a:rPr lang="et-EE" sz="1400" u="none" strike="noStrike" dirty="0">
                          <a:effectLst/>
                        </a:rPr>
                        <a:t> 1, 2.2.3, 5.2.2, 5.2.3 ja 8). </a:t>
                      </a:r>
                      <a:endParaRPr lang="et-E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2" marR="6842" marT="6842" marB="0" anchor="ctr"/>
                </a:tc>
                <a:extLst>
                  <a:ext uri="{0D108BD9-81ED-4DB2-BD59-A6C34878D82A}">
                    <a16:rowId xmlns:a16="http://schemas.microsoft.com/office/drawing/2014/main" val="357767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179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50092" y="611465"/>
            <a:ext cx="9137822" cy="592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001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68637" y="356137"/>
            <a:ext cx="5678960" cy="643465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14279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968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CIDFont+F1</vt:lpstr>
      <vt:lpstr>CIDFont+F5</vt:lpstr>
      <vt:lpstr>Roboto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Maaeluministeerium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Külli Annamaa</dc:creator>
  <cp:lastModifiedBy>Külli Annamaa</cp:lastModifiedBy>
  <cp:revision>28</cp:revision>
  <dcterms:created xsi:type="dcterms:W3CDTF">2024-02-07T06:36:27Z</dcterms:created>
  <dcterms:modified xsi:type="dcterms:W3CDTF">2025-12-10T06:37:58Z</dcterms:modified>
</cp:coreProperties>
</file>